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83" r:id="rId2"/>
    <p:sldId id="398" r:id="rId3"/>
    <p:sldId id="400" r:id="rId4"/>
    <p:sldId id="407" r:id="rId5"/>
    <p:sldId id="408" r:id="rId6"/>
    <p:sldId id="401" r:id="rId7"/>
    <p:sldId id="402" r:id="rId8"/>
    <p:sldId id="403" r:id="rId9"/>
    <p:sldId id="405" r:id="rId10"/>
    <p:sldId id="406" r:id="rId11"/>
    <p:sldId id="415" r:id="rId12"/>
    <p:sldId id="404" r:id="rId13"/>
    <p:sldId id="409" r:id="rId14"/>
    <p:sldId id="410" r:id="rId15"/>
    <p:sldId id="411" r:id="rId16"/>
    <p:sldId id="412" r:id="rId17"/>
    <p:sldId id="413" r:id="rId18"/>
    <p:sldId id="414" r:id="rId19"/>
    <p:sldId id="416" r:id="rId20"/>
    <p:sldId id="420" r:id="rId21"/>
    <p:sldId id="419" r:id="rId22"/>
    <p:sldId id="418" r:id="rId23"/>
    <p:sldId id="417" r:id="rId24"/>
    <p:sldId id="3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0" autoAdjust="0"/>
    <p:restoredTop sz="95799" autoAdjust="0"/>
  </p:normalViewPr>
  <p:slideViewPr>
    <p:cSldViewPr snapToGrid="0" snapToObjects="1">
      <p:cViewPr varScale="1">
        <p:scale>
          <a:sx n="77" d="100"/>
          <a:sy n="77" d="100"/>
        </p:scale>
        <p:origin x="54" y="50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1516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99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590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64888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6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171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2186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1051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128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8628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1223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37264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4326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19454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7365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178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297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131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944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05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75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487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mobile.azure.com/login"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a:t>Microsoft MVP | Xamarin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sz="6600" dirty="0"/>
              <a:t>Visual Studio </a:t>
            </a:r>
            <a:br>
              <a:rPr lang="en-US" sz="6600" dirty="0"/>
            </a:br>
            <a:r>
              <a:rPr lang="en-US" sz="6600" dirty="0"/>
              <a:t>Mobile Center</a:t>
            </a:r>
          </a:p>
        </p:txBody>
      </p:sp>
      <p:sp>
        <p:nvSpPr>
          <p:cNvPr id="5" name="Text Placeholder 4"/>
          <p:cNvSpPr>
            <a:spLocks noGrp="1"/>
          </p:cNvSpPr>
          <p:nvPr>
            <p:ph type="body" sz="quarter" idx="13"/>
          </p:nvPr>
        </p:nvSpPr>
        <p:spPr/>
        <p:txBody>
          <a:bodyPr/>
          <a:lstStyle/>
          <a:p>
            <a:r>
              <a:rPr lang="en-US" dirty="0"/>
              <a:t>99/4A</a:t>
            </a:r>
          </a:p>
        </p:txBody>
      </p:sp>
      <p:pic>
        <p:nvPicPr>
          <p:cNvPr id="2" name="Picture 1"/>
          <p:cNvPicPr>
            <a:picLocks noChangeAspect="1"/>
          </p:cNvPicPr>
          <p:nvPr/>
        </p:nvPicPr>
        <p:blipFill>
          <a:blip r:embed="rId4"/>
          <a:stretch>
            <a:fillRect/>
          </a:stretch>
        </p:blipFill>
        <p:spPr>
          <a:xfrm>
            <a:off x="8386354" y="301617"/>
            <a:ext cx="3564922" cy="440924"/>
          </a:xfrm>
          <a:prstGeom prst="rect">
            <a:avLst/>
          </a:prstGeom>
        </p:spPr>
      </p:pic>
      <p:pic>
        <p:nvPicPr>
          <p:cNvPr id="6" name="Picture 5"/>
          <p:cNvPicPr>
            <a:picLocks noChangeAspect="1"/>
          </p:cNvPicPr>
          <p:nvPr/>
        </p:nvPicPr>
        <p:blipFill>
          <a:blip r:embed="rId5"/>
          <a:stretch>
            <a:fillRect/>
          </a:stretch>
        </p:blipFill>
        <p:spPr>
          <a:xfrm>
            <a:off x="9011098" y="2143282"/>
            <a:ext cx="2940178" cy="1666552"/>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One Portal</a:t>
            </a:r>
            <a:endParaRPr lang="en-US" sz="7646" spc="0" dirty="0">
              <a:solidFill>
                <a:schemeClr val="tx1"/>
              </a:solidFill>
              <a:latin typeface="+mn-lt"/>
            </a:endParaRPr>
          </a:p>
        </p:txBody>
      </p:sp>
      <p:sp>
        <p:nvSpPr>
          <p:cNvPr id="12" name="TextBox 11"/>
          <p:cNvSpPr txBox="1"/>
          <p:nvPr/>
        </p:nvSpPr>
        <p:spPr>
          <a:xfrm>
            <a:off x="1383958" y="1778795"/>
            <a:ext cx="8943950" cy="47890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Consolidation of acquired platforms, azure apps and open source projects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branding</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Everything mobile related under one umbrella</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No longer need to use 6 different portals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Mix and match services</a:t>
            </a:r>
          </a:p>
        </p:txBody>
      </p:sp>
      <p:pic>
        <p:nvPicPr>
          <p:cNvPr id="2" name="Picture 1"/>
          <p:cNvPicPr>
            <a:picLocks noChangeAspect="1"/>
          </p:cNvPicPr>
          <p:nvPr/>
        </p:nvPicPr>
        <p:blipFill>
          <a:blip r:embed="rId5"/>
          <a:stretch>
            <a:fillRect/>
          </a:stretch>
        </p:blipFill>
        <p:spPr>
          <a:xfrm>
            <a:off x="8498161" y="2133323"/>
            <a:ext cx="3659494" cy="3305349"/>
          </a:xfrm>
          <a:prstGeom prst="rect">
            <a:avLst/>
          </a:prstGeom>
        </p:spPr>
      </p:pic>
    </p:spTree>
    <p:extLst>
      <p:ext uri="{BB962C8B-B14F-4D97-AF65-F5344CB8AC3E}">
        <p14:creationId xmlns:p14="http://schemas.microsoft.com/office/powerpoint/2010/main" val="382634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Features</a:t>
            </a:r>
            <a:endParaRPr lang="en-US" sz="7646" spc="0" dirty="0">
              <a:solidFill>
                <a:schemeClr val="tx1"/>
              </a:solidFill>
              <a:latin typeface="+mn-lt"/>
            </a:endParaRPr>
          </a:p>
        </p:txBody>
      </p:sp>
      <p:sp>
        <p:nvSpPr>
          <p:cNvPr id="12" name="TextBox 11"/>
          <p:cNvSpPr txBox="1"/>
          <p:nvPr/>
        </p:nvSpPr>
        <p:spPr>
          <a:xfrm>
            <a:off x="1383958" y="1778795"/>
            <a:ext cx="8943950" cy="393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Mobile platforms: </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Objective-C, Swift, Java, </a:t>
            </a:r>
            <a:r>
              <a:rPr lang="en-US" sz="2800" dirty="0" err="1">
                <a:gradFill>
                  <a:gsLst>
                    <a:gs pos="2917">
                      <a:schemeClr val="tx1"/>
                    </a:gs>
                    <a:gs pos="30000">
                      <a:schemeClr val="tx1"/>
                    </a:gs>
                  </a:gsLst>
                  <a:lin ang="5400000" scaled="0"/>
                </a:gradFill>
              </a:rPr>
              <a:t>Xamarin</a:t>
            </a:r>
            <a:r>
              <a:rPr lang="en-US" sz="2800" dirty="0">
                <a:gradFill>
                  <a:gsLst>
                    <a:gs pos="2917">
                      <a:schemeClr val="tx1"/>
                    </a:gs>
                    <a:gs pos="30000">
                      <a:schemeClr val="tx1"/>
                    </a:gs>
                  </a:gsLst>
                  <a:lin ang="5400000" scaled="0"/>
                </a:gradFill>
              </a:rPr>
              <a:t>, React Native </a:t>
            </a:r>
            <a:r>
              <a:rPr lang="en-US"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Lifecycle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Build, Test, Crash, Beta Distribution, Analytics</a:t>
            </a:r>
          </a:p>
          <a:p>
            <a:pPr lvl="1">
              <a:lnSpc>
                <a:spcPct val="90000"/>
              </a:lnSpc>
              <a:spcAft>
                <a:spcPts val="600"/>
              </a:spcAft>
            </a:pPr>
            <a:r>
              <a:rPr lang="en-GB"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Cloud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Authentication, Easy tables, Offline sync</a:t>
            </a:r>
            <a:endParaRPr lang="en-US" sz="28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5"/>
          <a:stretch>
            <a:fillRect/>
          </a:stretch>
        </p:blipFill>
        <p:spPr>
          <a:xfrm>
            <a:off x="8092894" y="3632891"/>
            <a:ext cx="3859268" cy="2595025"/>
          </a:xfrm>
          <a:prstGeom prst="rect">
            <a:avLst/>
          </a:prstGeom>
        </p:spPr>
      </p:pic>
    </p:spTree>
    <p:extLst>
      <p:ext uri="{BB962C8B-B14F-4D97-AF65-F5344CB8AC3E}">
        <p14:creationId xmlns:p14="http://schemas.microsoft.com/office/powerpoint/2010/main" val="294189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Sign-In</a:t>
            </a:r>
            <a:endParaRPr lang="en-US" sz="7646" spc="0" dirty="0">
              <a:solidFill>
                <a:schemeClr val="tx1"/>
              </a:solidFill>
              <a:latin typeface="+mn-lt"/>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13" name="Group 12"/>
          <p:cNvGrpSpPr/>
          <p:nvPr/>
        </p:nvGrpSpPr>
        <p:grpSpPr>
          <a:xfrm>
            <a:off x="5718600" y="5819471"/>
            <a:ext cx="5524062" cy="408445"/>
            <a:chOff x="5833269" y="5935662"/>
            <a:chExt cx="5634831" cy="416635"/>
          </a:xfrm>
        </p:grpSpPr>
        <p:sp>
          <p:nvSpPr>
            <p:cNvPr id="14" name="TextBox 13"/>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6" name="TextBox 15"/>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8" name="Picture 17"/>
          <p:cNvPicPr>
            <a:picLocks noChangeAspect="1"/>
          </p:cNvPicPr>
          <p:nvPr/>
        </p:nvPicPr>
        <p:blipFill>
          <a:blip r:embed="rId4"/>
          <a:stretch>
            <a:fillRect/>
          </a:stretch>
        </p:blipFill>
        <p:spPr>
          <a:xfrm>
            <a:off x="8386354" y="301617"/>
            <a:ext cx="3564922" cy="440924"/>
          </a:xfrm>
          <a:prstGeom prst="rect">
            <a:avLst/>
          </a:prstGeom>
        </p:spPr>
      </p:pic>
      <p:sp>
        <p:nvSpPr>
          <p:cNvPr id="19" name="TextBox 18"/>
          <p:cNvSpPr txBox="1"/>
          <p:nvPr/>
        </p:nvSpPr>
        <p:spPr>
          <a:xfrm>
            <a:off x="271848" y="2037679"/>
            <a:ext cx="7191633" cy="61062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in preview &amp; completely free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Go to: </a:t>
            </a:r>
            <a:r>
              <a:rPr lang="en-US" sz="2800" dirty="0">
                <a:gradFill>
                  <a:gsLst>
                    <a:gs pos="2917">
                      <a:schemeClr val="tx1"/>
                    </a:gs>
                    <a:gs pos="30000">
                      <a:schemeClr val="tx1"/>
                    </a:gs>
                  </a:gsLst>
                  <a:lin ang="5400000" scaled="0"/>
                </a:gradFill>
                <a:hlinkClick r:id="rId5"/>
              </a:rPr>
              <a:t>https://mobile.azure.com/login</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Existing HockeyApp users can use their existing credentials to sign-in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and GitHub accounts also available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7843479" y="1123340"/>
            <a:ext cx="3996951" cy="52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631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Create an app</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91939" y="1346887"/>
            <a:ext cx="9950723" cy="53875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6104238" y="3768811"/>
            <a:ext cx="1421027" cy="4695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8542132" y="1346886"/>
            <a:ext cx="2695850" cy="5387547"/>
          </a:xfrm>
          <a:prstGeom prst="rect">
            <a:avLst/>
          </a:prstGeom>
        </p:spPr>
      </p:pic>
    </p:spTree>
    <p:extLst>
      <p:ext uri="{BB962C8B-B14F-4D97-AF65-F5344CB8AC3E}">
        <p14:creationId xmlns:p14="http://schemas.microsoft.com/office/powerpoint/2010/main" val="1902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1291939" y="1348069"/>
            <a:ext cx="9950752" cy="5395888"/>
          </a:xfrm>
          <a:prstGeom prst="rect">
            <a:avLst/>
          </a:prstGeom>
        </p:spPr>
      </p:pic>
      <p:sp>
        <p:nvSpPr>
          <p:cNvPr id="2" name="Rectangle 1"/>
          <p:cNvSpPr/>
          <p:nvPr/>
        </p:nvSpPr>
        <p:spPr bwMode="auto">
          <a:xfrm>
            <a:off x="3893976" y="3837991"/>
            <a:ext cx="5648130" cy="6344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6"/>
          <a:stretch>
            <a:fillRect/>
          </a:stretch>
        </p:blipFill>
        <p:spPr>
          <a:xfrm>
            <a:off x="1530125" y="3870758"/>
            <a:ext cx="9478744" cy="1012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078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Install Packages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580333" y="1260000"/>
            <a:ext cx="8387347" cy="54576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576766" y="1260000"/>
            <a:ext cx="8390914" cy="5611423"/>
          </a:xfrm>
          <a:prstGeom prst="rect">
            <a:avLst/>
          </a:prstGeom>
        </p:spPr>
      </p:pic>
      <p:pic>
        <p:nvPicPr>
          <p:cNvPr id="4" name="Picture 3"/>
          <p:cNvPicPr>
            <a:picLocks noChangeAspect="1"/>
          </p:cNvPicPr>
          <p:nvPr/>
        </p:nvPicPr>
        <p:blipFill>
          <a:blip r:embed="rId7"/>
          <a:stretch>
            <a:fillRect/>
          </a:stretch>
        </p:blipFill>
        <p:spPr>
          <a:xfrm>
            <a:off x="1580332" y="1260000"/>
            <a:ext cx="8387348" cy="5492548"/>
          </a:xfrm>
          <a:prstGeom prst="rect">
            <a:avLst/>
          </a:prstGeom>
        </p:spPr>
      </p:pic>
      <p:pic>
        <p:nvPicPr>
          <p:cNvPr id="5" name="Picture 4"/>
          <p:cNvPicPr>
            <a:picLocks noChangeAspect="1"/>
          </p:cNvPicPr>
          <p:nvPr/>
        </p:nvPicPr>
        <p:blipFill>
          <a:blip r:embed="rId8"/>
          <a:stretch>
            <a:fillRect/>
          </a:stretch>
        </p:blipFill>
        <p:spPr>
          <a:xfrm>
            <a:off x="1580333" y="1260000"/>
            <a:ext cx="8402023" cy="5677200"/>
          </a:xfrm>
          <a:prstGeom prst="rect">
            <a:avLst/>
          </a:prstGeom>
        </p:spPr>
      </p:pic>
      <p:pic>
        <p:nvPicPr>
          <p:cNvPr id="6" name="Picture 5"/>
          <p:cNvPicPr>
            <a:picLocks noChangeAspect="1"/>
          </p:cNvPicPr>
          <p:nvPr/>
        </p:nvPicPr>
        <p:blipFill>
          <a:blip r:embed="rId9"/>
          <a:stretch>
            <a:fillRect/>
          </a:stretch>
        </p:blipFill>
        <p:spPr>
          <a:xfrm>
            <a:off x="1595009" y="1260000"/>
            <a:ext cx="8387347" cy="5661605"/>
          </a:xfrm>
          <a:prstGeom prst="rect">
            <a:avLst/>
          </a:prstGeom>
        </p:spPr>
      </p:pic>
      <p:pic>
        <p:nvPicPr>
          <p:cNvPr id="7" name="Picture 6"/>
          <p:cNvPicPr>
            <a:picLocks noChangeAspect="1"/>
          </p:cNvPicPr>
          <p:nvPr/>
        </p:nvPicPr>
        <p:blipFill>
          <a:blip r:embed="rId10"/>
          <a:stretch>
            <a:fillRect/>
          </a:stretch>
        </p:blipFill>
        <p:spPr>
          <a:xfrm>
            <a:off x="1587241" y="1269714"/>
            <a:ext cx="8387777" cy="5626800"/>
          </a:xfrm>
          <a:prstGeom prst="rect">
            <a:avLst/>
          </a:prstGeom>
        </p:spPr>
      </p:pic>
      <p:pic>
        <p:nvPicPr>
          <p:cNvPr id="10" name="Picture 9"/>
          <p:cNvPicPr>
            <a:picLocks noChangeAspect="1"/>
          </p:cNvPicPr>
          <p:nvPr/>
        </p:nvPicPr>
        <p:blipFill>
          <a:blip r:embed="rId11"/>
          <a:stretch>
            <a:fillRect/>
          </a:stretch>
        </p:blipFill>
        <p:spPr>
          <a:xfrm>
            <a:off x="1587241" y="1269714"/>
            <a:ext cx="8377441" cy="5701314"/>
          </a:xfrm>
          <a:prstGeom prst="rect">
            <a:avLst/>
          </a:prstGeom>
        </p:spPr>
      </p:pic>
    </p:spTree>
    <p:extLst>
      <p:ext uri="{BB962C8B-B14F-4D97-AF65-F5344CB8AC3E}">
        <p14:creationId xmlns:p14="http://schemas.microsoft.com/office/powerpoint/2010/main" val="353622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2" name="Picture 11"/>
          <p:cNvPicPr>
            <a:picLocks noChangeAspect="1"/>
          </p:cNvPicPr>
          <p:nvPr/>
        </p:nvPicPr>
        <p:blipFill>
          <a:blip r:embed="rId5"/>
          <a:stretch>
            <a:fillRect/>
          </a:stretch>
        </p:blipFill>
        <p:spPr>
          <a:xfrm>
            <a:off x="1134688" y="1275379"/>
            <a:ext cx="9950752" cy="5395888"/>
          </a:xfrm>
          <a:prstGeom prst="rect">
            <a:avLst/>
          </a:prstGeom>
        </p:spPr>
      </p:pic>
      <p:sp>
        <p:nvSpPr>
          <p:cNvPr id="14" name="Rectangle 13"/>
          <p:cNvSpPr/>
          <p:nvPr/>
        </p:nvSpPr>
        <p:spPr bwMode="auto">
          <a:xfrm>
            <a:off x="3886672" y="4381032"/>
            <a:ext cx="5648130" cy="1064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6"/>
          <a:stretch>
            <a:fillRect/>
          </a:stretch>
        </p:blipFill>
        <p:spPr>
          <a:xfrm>
            <a:off x="1606133" y="3381714"/>
            <a:ext cx="9346969" cy="26223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7"/>
          <a:stretch>
            <a:fillRect/>
          </a:stretch>
        </p:blipFill>
        <p:spPr>
          <a:xfrm>
            <a:off x="9434781" y="3822354"/>
            <a:ext cx="1177696" cy="1177696"/>
          </a:xfrm>
          <a:prstGeom prst="rect">
            <a:avLst/>
          </a:prstGeom>
        </p:spPr>
      </p:pic>
      <p:pic>
        <p:nvPicPr>
          <p:cNvPr id="2" name="Picture 1"/>
          <p:cNvPicPr>
            <a:picLocks noChangeAspect="1"/>
          </p:cNvPicPr>
          <p:nvPr/>
        </p:nvPicPr>
        <p:blipFill>
          <a:blip r:embed="rId8"/>
          <a:stretch>
            <a:fillRect/>
          </a:stretch>
        </p:blipFill>
        <p:spPr>
          <a:xfrm>
            <a:off x="1529573" y="3772166"/>
            <a:ext cx="9500088" cy="15748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9"/>
          <a:stretch>
            <a:fillRect/>
          </a:stretch>
        </p:blipFill>
        <p:spPr>
          <a:xfrm>
            <a:off x="9358555" y="3937681"/>
            <a:ext cx="1430170" cy="1430170"/>
          </a:xfrm>
          <a:prstGeom prst="rect">
            <a:avLst/>
          </a:prstGeom>
        </p:spPr>
      </p:pic>
    </p:spTree>
    <p:extLst>
      <p:ext uri="{BB962C8B-B14F-4D97-AF65-F5344CB8AC3E}">
        <p14:creationId xmlns:p14="http://schemas.microsoft.com/office/powerpoint/2010/main" val="5598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3" name="Picture 12"/>
          <p:cNvPicPr>
            <a:picLocks noChangeAspect="1"/>
          </p:cNvPicPr>
          <p:nvPr/>
        </p:nvPicPr>
        <p:blipFill>
          <a:blip r:embed="rId5"/>
          <a:stretch>
            <a:fillRect/>
          </a:stretch>
        </p:blipFill>
        <p:spPr>
          <a:xfrm>
            <a:off x="932333" y="1182747"/>
            <a:ext cx="10408372" cy="504516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932333" y="1182747"/>
            <a:ext cx="10408372" cy="5522219"/>
          </a:xfrm>
          <a:prstGeom prst="rect">
            <a:avLst/>
          </a:prstGeom>
        </p:spPr>
      </p:pic>
      <p:sp>
        <p:nvSpPr>
          <p:cNvPr id="18" name="Rectangle 17"/>
          <p:cNvSpPr/>
          <p:nvPr/>
        </p:nvSpPr>
        <p:spPr bwMode="auto">
          <a:xfrm>
            <a:off x="2016000" y="4536000"/>
            <a:ext cx="3643200" cy="331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0400" y="2095200"/>
            <a:ext cx="2563200" cy="36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24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932333" y="1123340"/>
            <a:ext cx="10310329" cy="5650577"/>
          </a:xfrm>
          <a:prstGeom prst="rect">
            <a:avLst/>
          </a:prstGeom>
        </p:spPr>
      </p:pic>
      <p:pic>
        <p:nvPicPr>
          <p:cNvPr id="5" name="Picture 4"/>
          <p:cNvPicPr>
            <a:picLocks noChangeAspect="1"/>
          </p:cNvPicPr>
          <p:nvPr/>
        </p:nvPicPr>
        <p:blipFill>
          <a:blip r:embed="rId6"/>
          <a:stretch>
            <a:fillRect/>
          </a:stretch>
        </p:blipFill>
        <p:spPr>
          <a:xfrm>
            <a:off x="932332" y="1158053"/>
            <a:ext cx="10310329" cy="5355643"/>
          </a:xfrm>
          <a:prstGeom prst="rect">
            <a:avLst/>
          </a:prstGeom>
        </p:spPr>
      </p:pic>
      <p:pic>
        <p:nvPicPr>
          <p:cNvPr id="2" name="Picture 1"/>
          <p:cNvPicPr>
            <a:picLocks noChangeAspect="1"/>
          </p:cNvPicPr>
          <p:nvPr/>
        </p:nvPicPr>
        <p:blipFill>
          <a:blip r:embed="rId7"/>
          <a:stretch>
            <a:fillRect/>
          </a:stretch>
        </p:blipFill>
        <p:spPr>
          <a:xfrm>
            <a:off x="932331" y="1123339"/>
            <a:ext cx="10299322" cy="5650577"/>
          </a:xfrm>
          <a:prstGeom prst="rect">
            <a:avLst/>
          </a:prstGeom>
        </p:spPr>
      </p:pic>
      <p:sp>
        <p:nvSpPr>
          <p:cNvPr id="4" name="Rectangle 3"/>
          <p:cNvSpPr/>
          <p:nvPr/>
        </p:nvSpPr>
        <p:spPr bwMode="auto">
          <a:xfrm>
            <a:off x="2451115" y="4095282"/>
            <a:ext cx="3630877" cy="3507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8"/>
          <a:stretch>
            <a:fillRect/>
          </a:stretch>
        </p:blipFill>
        <p:spPr>
          <a:xfrm>
            <a:off x="921322" y="1123341"/>
            <a:ext cx="10299322" cy="5650576"/>
          </a:xfrm>
          <a:prstGeom prst="rect">
            <a:avLst/>
          </a:prstGeom>
        </p:spPr>
      </p:pic>
      <p:sp>
        <p:nvSpPr>
          <p:cNvPr id="14" name="Rectangle 13"/>
          <p:cNvSpPr/>
          <p:nvPr/>
        </p:nvSpPr>
        <p:spPr bwMode="auto">
          <a:xfrm>
            <a:off x="2451115" y="5784758"/>
            <a:ext cx="4008329" cy="3135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69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212517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0" y="0"/>
            <a:ext cx="13417327" cy="6858000"/>
          </a:xfrm>
          <a:prstGeom prst="rect">
            <a:avLst/>
          </a:prstGeom>
        </p:spPr>
      </p:pic>
      <p:pic>
        <p:nvPicPr>
          <p:cNvPr id="18" name="Picture 17"/>
          <p:cNvPicPr>
            <a:picLocks noChangeAspect="1"/>
          </p:cNvPicPr>
          <p:nvPr/>
        </p:nvPicPr>
        <p:blipFill>
          <a:blip r:embed="rId5"/>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8208844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4005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938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45634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1744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20984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7860096" y="1940684"/>
            <a:ext cx="3928506" cy="2020374"/>
          </a:xfrm>
          <a:prstGeom prst="rect">
            <a:avLst/>
          </a:prstGeom>
        </p:spPr>
      </p:pic>
      <p:sp>
        <p:nvSpPr>
          <p:cNvPr id="4" name="TextBox 3"/>
          <p:cNvSpPr txBox="1"/>
          <p:nvPr/>
        </p:nvSpPr>
        <p:spPr>
          <a:xfrm>
            <a:off x="1383956" y="2102645"/>
            <a:ext cx="10567319" cy="378257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Acquired by Microsoft Dec 2014</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 | 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Name comes from iOS distribution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 being the ‘Key’ of the original open source project HockeyApp evolved from.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is Key)</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2283082" cy="665375"/>
          </a:xfrm>
          <a:prstGeom prst="rect">
            <a:avLst/>
          </a:prstGeom>
          <a:noFill/>
        </p:spPr>
        <p:txBody>
          <a:bodyPr wrap="square" rtlCol="0">
            <a:spAutoFit/>
          </a:bodyPr>
          <a:lstStyle/>
          <a:p>
            <a:pPr>
              <a:lnSpc>
                <a:spcPct val="130000"/>
              </a:lnSpc>
            </a:pPr>
            <a:r>
              <a:rPr lang="en-US" sz="3200" dirty="0">
                <a:latin typeface="+mj-lt"/>
                <a:cs typeface="Arial"/>
              </a:rPr>
              <a:t>HockeyApp</a:t>
            </a:r>
          </a:p>
        </p:txBody>
      </p:sp>
    </p:spTree>
    <p:extLst>
      <p:ext uri="{BB962C8B-B14F-4D97-AF65-F5344CB8AC3E}">
        <p14:creationId xmlns:p14="http://schemas.microsoft.com/office/powerpoint/2010/main" val="8284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Automated 2000+ Device Tests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Evolved from mobile app acceptance tests Calabash. Supports Cucumber</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Test Cloud</a:t>
            </a:r>
          </a:p>
        </p:txBody>
      </p:sp>
      <p:pic>
        <p:nvPicPr>
          <p:cNvPr id="2" name="Picture 1"/>
          <p:cNvPicPr>
            <a:picLocks noChangeAspect="1"/>
          </p:cNvPicPr>
          <p:nvPr/>
        </p:nvPicPr>
        <p:blipFill>
          <a:blip r:embed="rId5"/>
          <a:stretch>
            <a:fillRect/>
          </a:stretch>
        </p:blipFill>
        <p:spPr>
          <a:xfrm>
            <a:off x="9136028" y="1932944"/>
            <a:ext cx="1972698" cy="2046582"/>
          </a:xfrm>
          <a:prstGeom prst="rect">
            <a:avLst/>
          </a:prstGeom>
        </p:spPr>
      </p:pic>
    </p:spTree>
    <p:extLst>
      <p:ext uri="{BB962C8B-B14F-4D97-AF65-F5344CB8AC3E}">
        <p14:creationId xmlns:p14="http://schemas.microsoft.com/office/powerpoint/2010/main" val="13549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Merged with Hockey App</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Insights</a:t>
            </a:r>
          </a:p>
        </p:txBody>
      </p:sp>
      <p:pic>
        <p:nvPicPr>
          <p:cNvPr id="3" name="Picture 2"/>
          <p:cNvPicPr>
            <a:picLocks noChangeAspect="1"/>
          </p:cNvPicPr>
          <p:nvPr/>
        </p:nvPicPr>
        <p:blipFill>
          <a:blip r:embed="rId5"/>
          <a:stretch>
            <a:fillRect/>
          </a:stretch>
        </p:blipFill>
        <p:spPr>
          <a:xfrm>
            <a:off x="8941328" y="1606378"/>
            <a:ext cx="2411328" cy="2411328"/>
          </a:xfrm>
          <a:prstGeom prst="rect">
            <a:avLst/>
          </a:prstGeom>
        </p:spPr>
      </p:pic>
    </p:spTree>
    <p:extLst>
      <p:ext uri="{BB962C8B-B14F-4D97-AF65-F5344CB8AC3E}">
        <p14:creationId xmlns:p14="http://schemas.microsoft.com/office/powerpoint/2010/main" val="158035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4717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Feb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Analytics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5" y="1089905"/>
            <a:ext cx="5758249" cy="732508"/>
          </a:xfrm>
          <a:prstGeom prst="rect">
            <a:avLst/>
          </a:prstGeom>
          <a:noFill/>
        </p:spPr>
        <p:txBody>
          <a:bodyPr wrap="square" rtlCol="0">
            <a:spAutoFit/>
          </a:bodyPr>
          <a:lstStyle/>
          <a:p>
            <a:pPr>
              <a:lnSpc>
                <a:spcPct val="130000"/>
              </a:lnSpc>
            </a:pPr>
            <a:r>
              <a:rPr lang="en-US" sz="3200" dirty="0">
                <a:latin typeface="+mj-lt"/>
                <a:cs typeface="Arial"/>
              </a:rPr>
              <a:t>Azure Mobile Engagement</a:t>
            </a:r>
          </a:p>
        </p:txBody>
      </p:sp>
      <p:pic>
        <p:nvPicPr>
          <p:cNvPr id="13" name="Picture 12"/>
          <p:cNvPicPr>
            <a:picLocks noChangeAspect="1"/>
          </p:cNvPicPr>
          <p:nvPr/>
        </p:nvPicPr>
        <p:blipFill>
          <a:blip r:embed="rId5"/>
          <a:stretch>
            <a:fillRect/>
          </a:stretch>
        </p:blipFill>
        <p:spPr>
          <a:xfrm>
            <a:off x="8081319" y="1452390"/>
            <a:ext cx="4764958" cy="3000794"/>
          </a:xfrm>
          <a:prstGeom prst="rect">
            <a:avLst/>
          </a:prstGeom>
        </p:spPr>
      </p:pic>
    </p:spTree>
    <p:extLst>
      <p:ext uri="{BB962C8B-B14F-4D97-AF65-F5344CB8AC3E}">
        <p14:creationId xmlns:p14="http://schemas.microsoft.com/office/powerpoint/2010/main" val="61376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520851"/>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Tables | </a:t>
            </a:r>
            <a:r>
              <a:rPr lang="en-US" sz="2800" dirty="0" err="1">
                <a:gradFill>
                  <a:gsLst>
                    <a:gs pos="2917">
                      <a:schemeClr val="tx1"/>
                    </a:gs>
                    <a:gs pos="30000">
                      <a:schemeClr val="tx1"/>
                    </a:gs>
                  </a:gsLst>
                  <a:lin ang="5400000" scaled="0"/>
                </a:gradFill>
              </a:rPr>
              <a:t>Auth</a:t>
            </a:r>
            <a:r>
              <a:rPr lang="en-US" sz="2800" dirty="0">
                <a:gradFill>
                  <a:gsLst>
                    <a:gs pos="2917">
                      <a:schemeClr val="tx1"/>
                    </a:gs>
                    <a:gs pos="30000">
                      <a:schemeClr val="tx1"/>
                    </a:gs>
                  </a:gsLst>
                  <a:lin ang="5400000" scaled="0"/>
                </a:gradFill>
              </a:rPr>
              <a:t>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Composed of existing Azure offerings Web App + Mobile App and added </a:t>
            </a:r>
            <a:r>
              <a:rPr lang="en-GB" sz="2800" dirty="0">
                <a:gradFill>
                  <a:gsLst>
                    <a:gs pos="2917">
                      <a:schemeClr val="tx1"/>
                    </a:gs>
                    <a:gs pos="30000">
                      <a:schemeClr val="tx1"/>
                    </a:gs>
                  </a:gsLst>
                  <a:lin ang="5400000" scaled="0"/>
                </a:gradFill>
              </a:rPr>
              <a:t>Logic + Workflow App and API App</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Azure App Service</a:t>
            </a:r>
          </a:p>
        </p:txBody>
      </p:sp>
      <p:pic>
        <p:nvPicPr>
          <p:cNvPr id="13" name="Picture 12"/>
          <p:cNvPicPr>
            <a:picLocks noChangeAspect="1"/>
          </p:cNvPicPr>
          <p:nvPr/>
        </p:nvPicPr>
        <p:blipFill>
          <a:blip r:embed="rId5"/>
          <a:stretch>
            <a:fillRect/>
          </a:stretch>
        </p:blipFill>
        <p:spPr>
          <a:xfrm>
            <a:off x="9090689" y="1788911"/>
            <a:ext cx="2381250" cy="2381250"/>
          </a:xfrm>
          <a:prstGeom prst="rect">
            <a:avLst/>
          </a:prstGeom>
        </p:spPr>
      </p:pic>
    </p:spTree>
    <p:extLst>
      <p:ext uri="{BB962C8B-B14F-4D97-AF65-F5344CB8AC3E}">
        <p14:creationId xmlns:p14="http://schemas.microsoft.com/office/powerpoint/2010/main" val="85564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a:t>
            </a:r>
          </a:p>
          <a:p>
            <a:pPr marL="342900" indent="-342900">
              <a:lnSpc>
                <a:spcPct val="90000"/>
              </a:lnSpc>
              <a:spcAft>
                <a:spcPts val="600"/>
              </a:spcAft>
              <a:buFont typeface="Arial" panose="020B0604020202020204" pitchFamily="34" charset="0"/>
              <a:buChar char="•"/>
            </a:pPr>
            <a:endParaRPr lang="en-GB"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Enables Cordova and React Native developers to deploy mobile app updates directly to their users’ devices</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err="1">
                <a:latin typeface="+mj-lt"/>
                <a:cs typeface="Arial"/>
              </a:rPr>
              <a:t>CodePush</a:t>
            </a:r>
            <a:endParaRPr lang="en-US" sz="3200" dirty="0">
              <a:latin typeface="+mj-lt"/>
              <a:cs typeface="Arial"/>
            </a:endParaRPr>
          </a:p>
        </p:txBody>
      </p:sp>
      <p:pic>
        <p:nvPicPr>
          <p:cNvPr id="13" name="Picture 12"/>
          <p:cNvPicPr>
            <a:picLocks noChangeAspect="1"/>
          </p:cNvPicPr>
          <p:nvPr/>
        </p:nvPicPr>
        <p:blipFill>
          <a:blip r:embed="rId5"/>
          <a:stretch>
            <a:fillRect/>
          </a:stretch>
        </p:blipFill>
        <p:spPr>
          <a:xfrm>
            <a:off x="8707283" y="2483444"/>
            <a:ext cx="2802551" cy="1291545"/>
          </a:xfrm>
          <a:prstGeom prst="rect">
            <a:avLst/>
          </a:prstGeom>
        </p:spPr>
      </p:pic>
    </p:spTree>
    <p:extLst>
      <p:ext uri="{BB962C8B-B14F-4D97-AF65-F5344CB8AC3E}">
        <p14:creationId xmlns:p14="http://schemas.microsoft.com/office/powerpoint/2010/main" val="22313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2" name="vsm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235735" cy="6882601"/>
          </a:xfrm>
          <a:prstGeom prst="rect">
            <a:avLst/>
          </a:prstGeom>
        </p:spPr>
      </p:pic>
      <p:pic>
        <p:nvPicPr>
          <p:cNvPr id="10" name="Picture 9"/>
          <p:cNvPicPr>
            <a:picLocks noChangeAspect="1"/>
          </p:cNvPicPr>
          <p:nvPr/>
        </p:nvPicPr>
        <p:blipFill>
          <a:blip r:embed="rId7"/>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23789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8833</TotalTime>
  <Words>3115</Words>
  <Application>Microsoft Office PowerPoint</Application>
  <PresentationFormat>Widescreen</PresentationFormat>
  <Paragraphs>179</Paragraphs>
  <Slides>24</Slides>
  <Notes>23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Avenir LT Pro 45 Book</vt:lpstr>
      <vt:lpstr>Arial</vt:lpstr>
      <vt:lpstr>Calibri</vt:lpstr>
      <vt:lpstr>Consolas</vt:lpstr>
      <vt:lpstr>Segoe UI</vt:lpstr>
      <vt:lpstr>Segoe UI Light</vt:lpstr>
      <vt:lpstr>XamarinTemplate</vt:lpstr>
      <vt:lpstr>Visual Studio  Mobile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dc:title>
  <dc:creator>BEN ISHIYAMA-LEVY</dc:creator>
  <cp:lastModifiedBy>BEN ISHIYAMA-LEVY</cp:lastModifiedBy>
  <cp:revision>377</cp:revision>
  <dcterms:created xsi:type="dcterms:W3CDTF">2015-05-05T21:43:30Z</dcterms:created>
  <dcterms:modified xsi:type="dcterms:W3CDTF">2017-01-20T05:48:22Z</dcterms:modified>
</cp:coreProperties>
</file>